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27618" showSpecialPlsOnTitleSld="0" strictFirstAndLastChars="0">
  <p:sldMasterIdLst>
    <p:sldMasterId id="2147483664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E Inspira Pitch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50"/>
    <a:srgbClr val="7A7A7A"/>
    <a:srgbClr val="6B6B6B"/>
    <a:srgbClr val="767676"/>
    <a:srgbClr val="4C4C4C"/>
    <a:srgbClr val="656565"/>
    <a:srgbClr val="CD0078"/>
    <a:srgbClr val="3C73B9"/>
    <a:srgbClr val="EBD7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17" autoAdjust="0"/>
    <p:restoredTop sz="97950" autoAdjust="0"/>
  </p:normalViewPr>
  <p:slideViewPr>
    <p:cSldViewPr snapToGrid="0">
      <p:cViewPr varScale="1">
        <p:scale>
          <a:sx n="79" d="100"/>
          <a:sy n="79" d="100"/>
        </p:scale>
        <p:origin x="6" y="6"/>
      </p:cViewPr>
      <p:guideLst>
        <p:guide orient="horz" pos="1311"/>
        <p:guide orient="horz" pos="3758"/>
        <p:guide orient="horz" pos="1062"/>
        <p:guide orient="horz" pos="449"/>
        <p:guide orient="horz" pos="2849"/>
        <p:guide orient="horz" pos="2153"/>
        <p:guide orient="horz" pos="5442"/>
        <p:guide orient="horz" pos="1954"/>
        <p:guide pos="219"/>
        <p:guide pos="5551"/>
        <p:guide pos="2879"/>
        <p:guide pos="1521"/>
        <p:guide pos="42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264" y="-96"/>
      </p:cViewPr>
      <p:guideLst>
        <p:guide orient="horz" pos="3024"/>
        <p:guide orient="horz" pos="5906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213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8916988"/>
            <a:ext cx="16002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214" name="Text Box 22"/>
          <p:cNvSpPr txBox="1">
            <a:spLocks noChangeArrowheads="1"/>
          </p:cNvSpPr>
          <p:nvPr/>
        </p:nvSpPr>
        <p:spPr bwMode="auto">
          <a:xfrm>
            <a:off x="2922588" y="8988425"/>
            <a:ext cx="4021137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lnSpc>
                <a:spcPts val="1100"/>
              </a:lnSpc>
            </a:pPr>
            <a:fld id="{248A7D45-D04D-4B80-90EF-34F48D18C37A}" type="slidenum">
              <a:rPr lang="en-US" sz="900">
                <a:solidFill>
                  <a:srgbClr val="1E4191"/>
                </a:solidFill>
              </a:rPr>
              <a:pPr algn="r">
                <a:lnSpc>
                  <a:spcPts val="1100"/>
                </a:lnSpc>
              </a:pPr>
              <a:t>‹#›</a:t>
            </a:fld>
            <a:r>
              <a:rPr lang="en-US" sz="900">
                <a:solidFill>
                  <a:srgbClr val="1E4191"/>
                </a:solidFill>
              </a:rPr>
              <a:t> /</a:t>
            </a:r>
          </a:p>
          <a:p>
            <a:pPr algn="r">
              <a:lnSpc>
                <a:spcPts val="1100"/>
              </a:lnSpc>
            </a:pPr>
            <a:r>
              <a:rPr lang="en-US" sz="900">
                <a:solidFill>
                  <a:srgbClr val="1E4191"/>
                </a:solidFill>
              </a:rPr>
              <a:t>GE  / </a:t>
            </a:r>
          </a:p>
          <a:p>
            <a:pPr algn="r"/>
            <a:endParaRPr lang="en-US" sz="900">
              <a:solidFill>
                <a:srgbClr val="1E4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7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8916988"/>
            <a:ext cx="16002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228600"/>
            <a:ext cx="5730875" cy="4298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5730875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4" tIns="48322" rIns="96644" bIns="48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2922588" y="8988425"/>
            <a:ext cx="4021137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lnSpc>
                <a:spcPts val="1100"/>
              </a:lnSpc>
            </a:pPr>
            <a:fld id="{AB69BBA2-4AEB-4B61-8393-54D11319A087}" type="slidenum">
              <a:rPr lang="en-US" sz="900">
                <a:solidFill>
                  <a:srgbClr val="1E4191"/>
                </a:solidFill>
              </a:rPr>
              <a:pPr algn="r">
                <a:lnSpc>
                  <a:spcPts val="1100"/>
                </a:lnSpc>
              </a:pPr>
              <a:t>‹#›</a:t>
            </a:fld>
            <a:r>
              <a:rPr lang="en-US" sz="900">
                <a:solidFill>
                  <a:srgbClr val="1E4191"/>
                </a:solidFill>
              </a:rPr>
              <a:t> /</a:t>
            </a:r>
          </a:p>
          <a:p>
            <a:pPr algn="r">
              <a:lnSpc>
                <a:spcPts val="1100"/>
              </a:lnSpc>
            </a:pPr>
            <a:r>
              <a:rPr lang="en-US" sz="900">
                <a:solidFill>
                  <a:srgbClr val="1E4191"/>
                </a:solidFill>
              </a:rPr>
              <a:t>GE  / </a:t>
            </a:r>
          </a:p>
          <a:p>
            <a:pPr algn="r"/>
            <a:endParaRPr lang="en-US" sz="900">
              <a:solidFill>
                <a:srgbClr val="1E4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04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30000"/>
      </a:spcBef>
      <a:spcAft>
        <a:spcPct val="0"/>
      </a:spcAft>
      <a:defRPr sz="1200" kern="1200">
        <a:solidFill>
          <a:srgbClr val="4157AD"/>
        </a:solidFill>
        <a:latin typeface="GE Inspira Pitch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274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344488" y="263525"/>
            <a:ext cx="8401050" cy="1395413"/>
          </a:xfrm>
        </p:spPr>
        <p:txBody>
          <a:bodyPr/>
          <a:lstStyle>
            <a:lvl1pPr>
              <a:spcBef>
                <a:spcPct val="25000"/>
              </a:spcBef>
              <a:defRPr sz="5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80616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4488" y="1677988"/>
            <a:ext cx="8396287" cy="1752600"/>
          </a:xfrm>
        </p:spPr>
        <p:txBody>
          <a:bodyPr/>
          <a:lstStyle>
            <a:lvl1pPr>
              <a:spcBef>
                <a:spcPct val="0"/>
              </a:spcBef>
              <a:defRPr sz="5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580619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5803900"/>
            <a:ext cx="24860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Oran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275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urp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938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Cya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07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Viole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6416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Light 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18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Documents and Settings\200015691\Desktop\Ivan Files\Downloads\IAW Tagline\IAW Tagline PPT use\One Line-Horizontal\GE_lockup_PMS7455_IaW_p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2733675"/>
            <a:ext cx="3687763" cy="135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507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 smtClean="0"/>
              <a:t>GE Title or job number</a:t>
            </a:r>
            <a:endParaRPr lang="en-US" sz="900" dirty="0"/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8/13/2014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190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Text He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80988"/>
            <a:ext cx="8459788" cy="60824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15736"/>
            <a:ext cx="8459788" cy="4848503"/>
          </a:xfrm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8/13/2014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592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727200"/>
            <a:ext cx="4152900" cy="423703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7200"/>
            <a:ext cx="4154488" cy="423703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8/13/2014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91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727200"/>
            <a:ext cx="2744249" cy="4237038"/>
          </a:xfrm>
        </p:spPr>
        <p:txBody>
          <a:bodyPr/>
          <a:lstStyle>
            <a:lvl1pPr>
              <a:defRPr sz="1800"/>
            </a:lvl1pPr>
            <a:lvl2pPr marL="180975" indent="-179388">
              <a:defRPr sz="1800"/>
            </a:lvl2pPr>
            <a:lvl3pPr marL="361950" indent="-180975">
              <a:defRPr sz="1800"/>
            </a:lvl3pPr>
            <a:lvl4pPr marL="542925" indent="-180975">
              <a:defRPr sz="1800"/>
            </a:lvl4pPr>
            <a:lvl5pPr marL="715963" indent="-17303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206870" y="1727200"/>
            <a:ext cx="2744249" cy="4237038"/>
          </a:xfrm>
        </p:spPr>
        <p:txBody>
          <a:bodyPr/>
          <a:lstStyle>
            <a:lvl1pPr>
              <a:defRPr sz="1800"/>
            </a:lvl1pPr>
            <a:lvl2pPr marL="180975" indent="-179388">
              <a:defRPr sz="1800"/>
            </a:lvl2pPr>
            <a:lvl3pPr marL="361950" indent="-180975">
              <a:defRPr sz="1800"/>
            </a:lvl3pPr>
            <a:lvl4pPr marL="542925" indent="-180975">
              <a:defRPr sz="1800"/>
            </a:lvl4pPr>
            <a:lvl5pPr marL="715963" indent="-17303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063201" y="1727200"/>
            <a:ext cx="2744249" cy="4237038"/>
          </a:xfrm>
        </p:spPr>
        <p:txBody>
          <a:bodyPr/>
          <a:lstStyle>
            <a:lvl1pPr>
              <a:defRPr sz="1800"/>
            </a:lvl1pPr>
            <a:lvl2pPr marL="180975" indent="-179388">
              <a:defRPr sz="1800"/>
            </a:lvl2pPr>
            <a:lvl3pPr marL="361950" indent="-180975">
              <a:defRPr sz="1800"/>
            </a:lvl3pPr>
            <a:lvl4pPr marL="542925" indent="-180975">
              <a:defRPr sz="1800"/>
            </a:lvl4pPr>
            <a:lvl5pPr marL="715963" indent="-17303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8/13/2014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065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142" y="1736449"/>
            <a:ext cx="4152405" cy="394355"/>
          </a:xfrm>
        </p:spPr>
        <p:txBody>
          <a:bodyPr anchor="t" anchorCtr="0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142" y="2189527"/>
            <a:ext cx="4152405" cy="376665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3414" y="1736449"/>
            <a:ext cx="4154036" cy="394355"/>
          </a:xfrm>
        </p:spPr>
        <p:txBody>
          <a:bodyPr anchor="t" anchorCtr="0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3414" y="2189527"/>
            <a:ext cx="4154036" cy="376665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2900" y="280988"/>
            <a:ext cx="8459788" cy="998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8/13/2014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080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83300"/>
            <a:ext cx="16002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6442075" y="6229350"/>
            <a:ext cx="2455863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fld id="{95990F28-EF56-40AF-B6C1-2CF755EA3890}" type="slidenum">
              <a:rPr lang="en-US" sz="900"/>
              <a:pPr algn="r">
                <a:lnSpc>
                  <a:spcPct val="90000"/>
                </a:lnSpc>
              </a:pPr>
              <a:t>‹#›</a:t>
            </a:fld>
            <a:r>
              <a:rPr lang="en-US" sz="900" dirty="0"/>
              <a:t> </a:t>
            </a:r>
          </a:p>
          <a:p>
            <a:pPr algn="r">
              <a:lnSpc>
                <a:spcPct val="90000"/>
              </a:lnSpc>
            </a:pPr>
            <a:r>
              <a:rPr lang="en-US" sz="900" dirty="0"/>
              <a:t>GE Title or job number </a:t>
            </a:r>
          </a:p>
          <a:p>
            <a:pPr algn="r">
              <a:lnSpc>
                <a:spcPct val="90000"/>
              </a:lnSpc>
            </a:pPr>
            <a:fld id="{F50CD2AD-FBB4-4F75-A08B-B1DD55C25E63}" type="datetime1">
              <a:rPr lang="en-US" sz="900"/>
              <a:pPr algn="r">
                <a:lnSpc>
                  <a:spcPct val="90000"/>
                </a:lnSpc>
              </a:pPr>
              <a:t>8/13/2014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50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410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2800" y="280800"/>
            <a:ext cx="8460000" cy="997200"/>
          </a:xfrm>
        </p:spPr>
        <p:txBody>
          <a:bodyPr/>
          <a:lstStyle>
            <a:lvl1pPr algn="l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GB" dirty="0"/>
          </a:p>
        </p:txBody>
      </p:sp>
      <p:pic>
        <p:nvPicPr>
          <p:cNvPr id="5" name="Picture 4" descr="GEMeatball&amp;T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19088" y="6088063"/>
            <a:ext cx="1608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774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280988"/>
            <a:ext cx="8459788" cy="99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727200"/>
            <a:ext cx="8459788" cy="423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80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E4191"/>
          </a:solidFill>
          <a:latin typeface="GE Inspira Pitch" pitchFamily="34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004880"/>
        </a:buClr>
        <a:defRPr sz="3200">
          <a:solidFill>
            <a:srgbClr val="1E4191"/>
          </a:solidFill>
          <a:latin typeface="+mn-lt"/>
          <a:ea typeface="+mn-ea"/>
          <a:cs typeface="+mn-cs"/>
        </a:defRPr>
      </a:lvl1pPr>
      <a:lvl2pPr marL="341313" indent="-33972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4880"/>
        </a:buClr>
        <a:buFont typeface="GE Inspira Pitch" pitchFamily="34" charset="0"/>
        <a:buChar char="•"/>
        <a:defRPr sz="3200">
          <a:solidFill>
            <a:srgbClr val="1E4191"/>
          </a:solidFill>
          <a:latin typeface="+mn-lt"/>
        </a:defRPr>
      </a:lvl2pPr>
      <a:lvl3pPr marL="744538" indent="-288925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3pPr>
      <a:lvl4pPr marL="1146175" indent="-287338" algn="l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4pPr>
      <a:lvl5pPr marL="1546225" indent="-285750" algn="l" rtl="0" eaLnBrk="1" fontAlgn="base" hangingPunct="1">
        <a:lnSpc>
          <a:spcPct val="90000"/>
        </a:lnSpc>
        <a:spcBef>
          <a:spcPts val="24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5pPr>
      <a:lvl6pPr marL="2003425" indent="-2857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6pPr>
      <a:lvl7pPr marL="2460625" indent="-2857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7pPr>
      <a:lvl8pPr marL="2917825" indent="-2857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8pPr>
      <a:lvl9pPr marL="3375025" indent="-2857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rgbClr val="004880"/>
        </a:buClr>
        <a:buChar char="–"/>
        <a:defRPr sz="3200">
          <a:solidFill>
            <a:srgbClr val="1E419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243" y="0"/>
            <a:ext cx="8459788" cy="590882"/>
          </a:xfrm>
        </p:spPr>
        <p:txBody>
          <a:bodyPr/>
          <a:lstStyle/>
          <a:p>
            <a:r>
              <a:rPr lang="en-US" sz="3600" dirty="0" smtClean="0"/>
              <a:t>Vav Batch processing Sequence Diagram</a:t>
            </a:r>
            <a:endParaRPr lang="en-US" sz="36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06399" y="1453801"/>
            <a:ext cx="0" cy="4511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92072" y="1024270"/>
            <a:ext cx="849919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App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45018" y="1015007"/>
            <a:ext cx="1347038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VavBatchMgr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021523" y="996601"/>
            <a:ext cx="1048393" cy="457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DMSystem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617031" y="1762910"/>
            <a:ext cx="16201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33040" y="1552380"/>
            <a:ext cx="1188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Create batch manager</a:t>
            </a:r>
            <a:endParaRPr lang="en-US" sz="800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617031" y="2300742"/>
            <a:ext cx="16201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44201" y="1977785"/>
            <a:ext cx="2220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addJobs (batchFiles[], outputSeriesUID[], auto,</a:t>
            </a:r>
          </a:p>
          <a:p>
            <a:r>
              <a:rPr lang="en-US" sz="800" dirty="0" smtClean="0"/>
              <a:t>inputSeriesUID, startIm#, endImg#)</a:t>
            </a:r>
            <a:endParaRPr lang="en-US" sz="800" dirty="0"/>
          </a:p>
        </p:txBody>
      </p:sp>
      <p:sp>
        <p:nvSpPr>
          <p:cNvPr id="57" name="Curved Left Arrow 56"/>
          <p:cNvSpPr/>
          <p:nvPr/>
        </p:nvSpPr>
        <p:spPr>
          <a:xfrm>
            <a:off x="3782588" y="2963618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05580" y="2943581"/>
            <a:ext cx="11095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Input data validation</a:t>
            </a:r>
            <a:endParaRPr lang="en-US" sz="800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2213220" y="3229430"/>
            <a:ext cx="1574684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262159" y="2365990"/>
            <a:ext cx="13420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Create a VavBatchSession</a:t>
            </a:r>
            <a:endParaRPr lang="en-US" sz="800" dirty="0"/>
          </a:p>
        </p:txBody>
      </p:sp>
      <p:sp>
        <p:nvSpPr>
          <p:cNvPr id="73" name="Rectangle 72"/>
          <p:cNvSpPr/>
          <p:nvPr/>
        </p:nvSpPr>
        <p:spPr>
          <a:xfrm>
            <a:off x="3085704" y="1966861"/>
            <a:ext cx="1370403" cy="3494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VavBatchSession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78" name="Straight Connector 77"/>
          <p:cNvCxnSpPr>
            <a:stCxn id="73" idx="2"/>
          </p:cNvCxnSpPr>
          <p:nvPr/>
        </p:nvCxnSpPr>
        <p:spPr>
          <a:xfrm>
            <a:off x="3770906" y="2316339"/>
            <a:ext cx="0" cy="3671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2218537" y="1874131"/>
            <a:ext cx="46966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161457" y="2704530"/>
            <a:ext cx="18069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setInputVolume (SeriesUID, </a:t>
            </a:r>
            <a:r>
              <a:rPr lang="en-US" sz="800" dirty="0" err="1" smtClean="0"/>
              <a:t>Ims</a:t>
            </a:r>
            <a:r>
              <a:rPr lang="en-US" sz="800" dirty="0" smtClean="0"/>
              <a:t>, ImE)</a:t>
            </a:r>
            <a:endParaRPr lang="en-US" sz="800" dirty="0"/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2206855" y="2598800"/>
            <a:ext cx="15640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2218537" y="2945162"/>
            <a:ext cx="156405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472422" y="3013986"/>
            <a:ext cx="11288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Throw error, if invalid</a:t>
            </a:r>
            <a:endParaRPr lang="en-US" sz="800" dirty="0"/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3770905" y="5307710"/>
            <a:ext cx="477481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43" idx="2"/>
          </p:cNvCxnSpPr>
          <p:nvPr/>
        </p:nvCxnSpPr>
        <p:spPr>
          <a:xfrm>
            <a:off x="8545720" y="1453801"/>
            <a:ext cx="0" cy="4628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5617756" y="5051263"/>
            <a:ext cx="9989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reserveSpace(size)</a:t>
            </a:r>
            <a:endParaRPr lang="en-US" sz="800" dirty="0"/>
          </a:p>
        </p:txBody>
      </p:sp>
      <p:sp>
        <p:nvSpPr>
          <p:cNvPr id="122" name="Curved Left Arrow 121"/>
          <p:cNvSpPr/>
          <p:nvPr/>
        </p:nvSpPr>
        <p:spPr>
          <a:xfrm>
            <a:off x="3782588" y="5462337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79241" y="5472816"/>
            <a:ext cx="7537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Load volume</a:t>
            </a:r>
            <a:endParaRPr lang="en-US" sz="800" dirty="0"/>
          </a:p>
        </p:txBody>
      </p:sp>
      <p:sp>
        <p:nvSpPr>
          <p:cNvPr id="59" name="Curved Left Arrow 58"/>
          <p:cNvSpPr/>
          <p:nvPr/>
        </p:nvSpPr>
        <p:spPr>
          <a:xfrm>
            <a:off x="3778228" y="3559047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74232" y="3403137"/>
            <a:ext cx="1246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Load batch models and create batch jobs</a:t>
            </a:r>
            <a:endParaRPr lang="en-US" sz="800" dirty="0"/>
          </a:p>
        </p:txBody>
      </p:sp>
      <p:sp>
        <p:nvSpPr>
          <p:cNvPr id="68" name="Rectangle 67"/>
          <p:cNvSpPr/>
          <p:nvPr/>
        </p:nvSpPr>
        <p:spPr>
          <a:xfrm>
            <a:off x="6180080" y="996601"/>
            <a:ext cx="1470185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BatchParallelTaskManager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>
            <a:stCxn id="68" idx="2"/>
          </p:cNvCxnSpPr>
          <p:nvPr/>
        </p:nvCxnSpPr>
        <p:spPr>
          <a:xfrm>
            <a:off x="6915173" y="1453801"/>
            <a:ext cx="0" cy="4734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2" idx="2"/>
          </p:cNvCxnSpPr>
          <p:nvPr/>
        </p:nvCxnSpPr>
        <p:spPr>
          <a:xfrm>
            <a:off x="2218537" y="1472207"/>
            <a:ext cx="0" cy="4492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545018" y="574158"/>
            <a:ext cx="0" cy="2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545018" y="723014"/>
            <a:ext cx="6105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650265" y="574158"/>
            <a:ext cx="0" cy="2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895587" y="615292"/>
            <a:ext cx="152958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Core Viewer VAV package</a:t>
            </a:r>
            <a:endParaRPr lang="en-US" sz="9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3679399" y="1597058"/>
            <a:ext cx="20778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Create parallel task manager (Thread pool)</a:t>
            </a:r>
            <a:endParaRPr lang="en-US" sz="800" dirty="0"/>
          </a:p>
        </p:txBody>
      </p:sp>
      <p:sp>
        <p:nvSpPr>
          <p:cNvPr id="93" name="TextBox 92"/>
          <p:cNvSpPr txBox="1"/>
          <p:nvPr/>
        </p:nvSpPr>
        <p:spPr>
          <a:xfrm>
            <a:off x="2206855" y="3325839"/>
            <a:ext cx="15424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addJobs</a:t>
            </a:r>
            <a:r>
              <a:rPr lang="en-US" sz="800" dirty="0" smtClean="0"/>
              <a:t>(</a:t>
            </a:r>
            <a:r>
              <a:rPr lang="en-US" sz="800" dirty="0" err="1" smtClean="0"/>
              <a:t>batchFiles</a:t>
            </a:r>
            <a:r>
              <a:rPr lang="en-US" sz="800" dirty="0" smtClean="0"/>
              <a:t>, </a:t>
            </a:r>
            <a:r>
              <a:rPr lang="en-US" sz="800" dirty="0" err="1" smtClean="0"/>
              <a:t>uids</a:t>
            </a:r>
            <a:r>
              <a:rPr lang="en-US" sz="800" dirty="0" smtClean="0"/>
              <a:t>, auto)</a:t>
            </a:r>
            <a:endParaRPr lang="en-US" sz="800" dirty="0"/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2232708" y="3554781"/>
            <a:ext cx="1564051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2206855" y="3820975"/>
            <a:ext cx="1574684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2179543" y="3595992"/>
            <a:ext cx="16241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Return </a:t>
            </a:r>
            <a:r>
              <a:rPr lang="en-US" sz="800" dirty="0" err="1" smtClean="0"/>
              <a:t>batchJobs</a:t>
            </a:r>
            <a:r>
              <a:rPr lang="en-US" sz="800" dirty="0" smtClean="0"/>
              <a:t> or throw error</a:t>
            </a:r>
            <a:endParaRPr lang="en-US" sz="800" dirty="0"/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617031" y="4347073"/>
            <a:ext cx="1620165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833040" y="4136543"/>
            <a:ext cx="9701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Return </a:t>
            </a:r>
            <a:r>
              <a:rPr lang="en-US" sz="800" dirty="0" err="1" smtClean="0"/>
              <a:t>batchJobs</a:t>
            </a:r>
            <a:endParaRPr lang="en-US" sz="800" dirty="0"/>
          </a:p>
        </p:txBody>
      </p:sp>
      <p:sp>
        <p:nvSpPr>
          <p:cNvPr id="107" name="Curved Left Arrow 106"/>
          <p:cNvSpPr/>
          <p:nvPr/>
        </p:nvSpPr>
        <p:spPr>
          <a:xfrm>
            <a:off x="2232240" y="3919087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508344" y="3920791"/>
            <a:ext cx="11288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Add session to queue</a:t>
            </a:r>
            <a:endParaRPr lang="en-US" sz="800" dirty="0"/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588834" y="4839799"/>
            <a:ext cx="16201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804843" y="4653333"/>
            <a:ext cx="8803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startProcessing</a:t>
            </a:r>
            <a:endParaRPr lang="en-US" sz="800" dirty="0"/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2208999" y="5224399"/>
            <a:ext cx="15877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2425008" y="5013869"/>
            <a:ext cx="12843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Start  (parallel task mgr)</a:t>
            </a:r>
            <a:endParaRPr lang="en-US" sz="800" dirty="0"/>
          </a:p>
        </p:txBody>
      </p:sp>
      <p:sp>
        <p:nvSpPr>
          <p:cNvPr id="120" name="Curved Left Arrow 119"/>
          <p:cNvSpPr/>
          <p:nvPr/>
        </p:nvSpPr>
        <p:spPr>
          <a:xfrm>
            <a:off x="2213220" y="4844883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340640" y="4723994"/>
            <a:ext cx="16001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Get first session from the queue</a:t>
            </a:r>
            <a:endParaRPr lang="en-US" sz="800" dirty="0"/>
          </a:p>
        </p:txBody>
      </p:sp>
      <p:cxnSp>
        <p:nvCxnSpPr>
          <p:cNvPr id="124" name="Straight Arrow Connector 123"/>
          <p:cNvCxnSpPr/>
          <p:nvPr/>
        </p:nvCxnSpPr>
        <p:spPr>
          <a:xfrm>
            <a:off x="2179543" y="5940581"/>
            <a:ext cx="1620165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2508344" y="5673592"/>
            <a:ext cx="1079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Fire Session started 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877923" y="4424951"/>
            <a:ext cx="8931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Confirm session</a:t>
            </a:r>
            <a:endParaRPr lang="en-US" sz="8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06399" y="4640395"/>
            <a:ext cx="31718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lowchart: Document 4"/>
          <p:cNvSpPr/>
          <p:nvPr/>
        </p:nvSpPr>
        <p:spPr>
          <a:xfrm>
            <a:off x="3804093" y="4152309"/>
            <a:ext cx="1109599" cy="612648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Before confirming session, user can edit the batch Rx</a:t>
            </a:r>
            <a:endParaRPr 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33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243" y="0"/>
            <a:ext cx="8459788" cy="590882"/>
          </a:xfrm>
        </p:spPr>
        <p:txBody>
          <a:bodyPr/>
          <a:lstStyle/>
          <a:p>
            <a:r>
              <a:rPr lang="en-US" sz="3200" dirty="0" smtClean="0"/>
              <a:t>Vav Batch processing Sequence Diagram contd.</a:t>
            </a:r>
            <a:endParaRPr lang="en-US" sz="32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06399" y="1453801"/>
            <a:ext cx="0" cy="4511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92072" y="1024270"/>
            <a:ext cx="849919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App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45018" y="1015007"/>
            <a:ext cx="1347038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VavBatchMgr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021523" y="996601"/>
            <a:ext cx="1048393" cy="457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DMSystem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41939" y="2740294"/>
            <a:ext cx="7072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Submit task</a:t>
            </a:r>
            <a:endParaRPr lang="en-US" sz="800" dirty="0"/>
          </a:p>
        </p:txBody>
      </p:sp>
      <p:sp>
        <p:nvSpPr>
          <p:cNvPr id="64" name="Rectangle 63"/>
          <p:cNvSpPr/>
          <p:nvPr/>
        </p:nvSpPr>
        <p:spPr>
          <a:xfrm>
            <a:off x="4936363" y="1932213"/>
            <a:ext cx="1362785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BatchTask (VavBatchEngine)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724738" y="2478336"/>
            <a:ext cx="23310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Create batch task [batch job, volume, auto edge)</a:t>
            </a:r>
            <a:endParaRPr lang="en-US" sz="800" dirty="0"/>
          </a:p>
        </p:txBody>
      </p:sp>
      <p:sp>
        <p:nvSpPr>
          <p:cNvPr id="73" name="Rectangle 72"/>
          <p:cNvSpPr/>
          <p:nvPr/>
        </p:nvSpPr>
        <p:spPr>
          <a:xfrm>
            <a:off x="3085704" y="1617221"/>
            <a:ext cx="1370403" cy="3494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VavBatchSession</a:t>
            </a:r>
            <a:endParaRPr lang="en-US" sz="1100" b="1" dirty="0">
              <a:solidFill>
                <a:schemeClr val="tx1"/>
              </a:solidFill>
            </a:endParaRPr>
          </a:p>
        </p:txBody>
      </p:sp>
      <p:cxnSp>
        <p:nvCxnSpPr>
          <p:cNvPr id="78" name="Straight Connector 77"/>
          <p:cNvCxnSpPr>
            <a:stCxn id="73" idx="2"/>
          </p:cNvCxnSpPr>
          <p:nvPr/>
        </p:nvCxnSpPr>
        <p:spPr>
          <a:xfrm flipH="1">
            <a:off x="3770905" y="1966699"/>
            <a:ext cx="1" cy="4631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3748402" y="2675903"/>
            <a:ext cx="186935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3787904" y="2955738"/>
            <a:ext cx="3127268" cy="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43" idx="2"/>
          </p:cNvCxnSpPr>
          <p:nvPr/>
        </p:nvCxnSpPr>
        <p:spPr>
          <a:xfrm>
            <a:off x="8545720" y="1453801"/>
            <a:ext cx="0" cy="4628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64" idx="2"/>
          </p:cNvCxnSpPr>
          <p:nvPr/>
        </p:nvCxnSpPr>
        <p:spPr>
          <a:xfrm flipH="1">
            <a:off x="5612414" y="2389413"/>
            <a:ext cx="5342" cy="3693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rved Left Arrow 121"/>
          <p:cNvSpPr/>
          <p:nvPr/>
        </p:nvSpPr>
        <p:spPr>
          <a:xfrm>
            <a:off x="3782588" y="2126394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79241" y="2136873"/>
            <a:ext cx="7537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Load volume</a:t>
            </a:r>
            <a:endParaRPr lang="en-US" sz="800" dirty="0"/>
          </a:p>
        </p:txBody>
      </p:sp>
      <p:sp>
        <p:nvSpPr>
          <p:cNvPr id="59" name="Curved Left Arrow 58"/>
          <p:cNvSpPr/>
          <p:nvPr/>
        </p:nvSpPr>
        <p:spPr>
          <a:xfrm>
            <a:off x="6923461" y="2955738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180080" y="996601"/>
            <a:ext cx="1470185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BatchParallelTaskManager</a:t>
            </a:r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>
            <a:stCxn id="68" idx="2"/>
          </p:cNvCxnSpPr>
          <p:nvPr/>
        </p:nvCxnSpPr>
        <p:spPr>
          <a:xfrm>
            <a:off x="6915173" y="1453801"/>
            <a:ext cx="0" cy="4734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2" idx="2"/>
          </p:cNvCxnSpPr>
          <p:nvPr/>
        </p:nvCxnSpPr>
        <p:spPr>
          <a:xfrm>
            <a:off x="2218537" y="1472207"/>
            <a:ext cx="0" cy="5268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545018" y="574158"/>
            <a:ext cx="0" cy="2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545018" y="723014"/>
            <a:ext cx="6105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650265" y="574158"/>
            <a:ext cx="0" cy="297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895587" y="615292"/>
            <a:ext cx="152958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Core Viewer VAV package</a:t>
            </a:r>
            <a:endParaRPr lang="en-US" sz="900" b="1" dirty="0"/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5617756" y="3426815"/>
            <a:ext cx="1297417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6117251" y="320783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run</a:t>
            </a:r>
            <a:endParaRPr lang="en-US" sz="800" dirty="0"/>
          </a:p>
        </p:txBody>
      </p:sp>
      <p:sp>
        <p:nvSpPr>
          <p:cNvPr id="61" name="TextBox 60"/>
          <p:cNvSpPr txBox="1"/>
          <p:nvPr/>
        </p:nvSpPr>
        <p:spPr>
          <a:xfrm>
            <a:off x="7186246" y="2750187"/>
            <a:ext cx="1359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Add task to queue and schedule for execution on the next available thread from the thread pool</a:t>
            </a:r>
            <a:endParaRPr lang="en-US" sz="800" dirty="0"/>
          </a:p>
        </p:txBody>
      </p:sp>
      <p:sp>
        <p:nvSpPr>
          <p:cNvPr id="62" name="Curved Left Arrow 61"/>
          <p:cNvSpPr/>
          <p:nvPr/>
        </p:nvSpPr>
        <p:spPr>
          <a:xfrm>
            <a:off x="5617756" y="3521570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97156" y="3475789"/>
            <a:ext cx="987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Create BatchEngine, set volume and process job</a:t>
            </a:r>
            <a:endParaRPr lang="en-US" sz="800" dirty="0"/>
          </a:p>
        </p:txBody>
      </p:sp>
      <p:sp>
        <p:nvSpPr>
          <p:cNvPr id="65" name="Curved Left Arrow 64"/>
          <p:cNvSpPr/>
          <p:nvPr/>
        </p:nvSpPr>
        <p:spPr>
          <a:xfrm>
            <a:off x="5617755" y="4039315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841682" y="4082906"/>
            <a:ext cx="1024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Generate first reformate image</a:t>
            </a:r>
            <a:endParaRPr lang="en-US" sz="800" dirty="0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3782588" y="4008002"/>
            <a:ext cx="1835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403843" y="3811365"/>
            <a:ext cx="9476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notify taskBegin()</a:t>
            </a:r>
            <a:endParaRPr lang="en-US" sz="800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5612414" y="4474625"/>
            <a:ext cx="293330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216033" y="4269441"/>
            <a:ext cx="7585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Install Image</a:t>
            </a:r>
            <a:endParaRPr lang="en-US" sz="800" dirty="0"/>
          </a:p>
        </p:txBody>
      </p:sp>
      <p:cxnSp>
        <p:nvCxnSpPr>
          <p:cNvPr id="75" name="Straight Arrow Connector 74"/>
          <p:cNvCxnSpPr/>
          <p:nvPr/>
        </p:nvCxnSpPr>
        <p:spPr>
          <a:xfrm flipH="1">
            <a:off x="3770906" y="4562882"/>
            <a:ext cx="18468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183188" y="4358292"/>
            <a:ext cx="1143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notify taskProgress(1)</a:t>
            </a:r>
            <a:endParaRPr lang="en-US" sz="800" dirty="0"/>
          </a:p>
        </p:txBody>
      </p:sp>
      <p:sp>
        <p:nvSpPr>
          <p:cNvPr id="77" name="TextBox 76"/>
          <p:cNvSpPr txBox="1"/>
          <p:nvPr/>
        </p:nvSpPr>
        <p:spPr>
          <a:xfrm>
            <a:off x="5702896" y="4562882"/>
            <a:ext cx="224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79" name="Curved Left Arrow 78"/>
          <p:cNvSpPr/>
          <p:nvPr/>
        </p:nvSpPr>
        <p:spPr>
          <a:xfrm>
            <a:off x="5648060" y="5209213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943788" y="5053582"/>
            <a:ext cx="1024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Generate nth reformate image</a:t>
            </a:r>
            <a:endParaRPr lang="en-US" sz="800" dirty="0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5606836" y="5624315"/>
            <a:ext cx="293888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271504" y="5380210"/>
            <a:ext cx="7585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Install Image</a:t>
            </a:r>
            <a:endParaRPr lang="en-US" sz="800" dirty="0"/>
          </a:p>
        </p:txBody>
      </p:sp>
      <p:cxnSp>
        <p:nvCxnSpPr>
          <p:cNvPr id="89" name="Straight Arrow Connector 88"/>
          <p:cNvCxnSpPr/>
          <p:nvPr/>
        </p:nvCxnSpPr>
        <p:spPr>
          <a:xfrm flipH="1">
            <a:off x="3748402" y="5739285"/>
            <a:ext cx="186935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109844" y="5487932"/>
            <a:ext cx="1146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notify taskProgress(n)</a:t>
            </a:r>
            <a:endParaRPr lang="en-US" sz="800" dirty="0"/>
          </a:p>
        </p:txBody>
      </p:sp>
      <p:cxnSp>
        <p:nvCxnSpPr>
          <p:cNvPr id="92" name="Straight Arrow Connector 91"/>
          <p:cNvCxnSpPr/>
          <p:nvPr/>
        </p:nvCxnSpPr>
        <p:spPr>
          <a:xfrm flipH="1">
            <a:off x="3770905" y="5964865"/>
            <a:ext cx="18359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4194547" y="5749421"/>
            <a:ext cx="9316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notify taskDone()</a:t>
            </a:r>
            <a:endParaRPr lang="en-US" sz="800" dirty="0"/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2206855" y="2502404"/>
            <a:ext cx="1581287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2496778" y="2235415"/>
            <a:ext cx="1079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Fire Session started </a:t>
            </a:r>
            <a:endParaRPr lang="en-US" sz="800" dirty="0"/>
          </a:p>
        </p:txBody>
      </p:sp>
      <p:sp>
        <p:nvSpPr>
          <p:cNvPr id="105" name="Multiply 104"/>
          <p:cNvSpPr/>
          <p:nvPr/>
        </p:nvSpPr>
        <p:spPr>
          <a:xfrm>
            <a:off x="5460712" y="6003688"/>
            <a:ext cx="314088" cy="186769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2200980" y="6460271"/>
            <a:ext cx="1581287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2370292" y="6273581"/>
            <a:ext cx="1204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Fire Session completed</a:t>
            </a:r>
            <a:endParaRPr lang="en-US" sz="800" dirty="0"/>
          </a:p>
        </p:txBody>
      </p:sp>
      <p:sp>
        <p:nvSpPr>
          <p:cNvPr id="110" name="Multiply 109"/>
          <p:cNvSpPr/>
          <p:nvPr/>
        </p:nvSpPr>
        <p:spPr>
          <a:xfrm>
            <a:off x="3613862" y="6542912"/>
            <a:ext cx="314088" cy="186769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12" name="Folded Corner 111"/>
          <p:cNvSpPr/>
          <p:nvPr/>
        </p:nvSpPr>
        <p:spPr>
          <a:xfrm>
            <a:off x="1037931" y="2676143"/>
            <a:ext cx="2047774" cy="820659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GE Inspira Pitch" pitchFamily="34" charset="0"/>
              </a:rPr>
              <a:t>After this session started successfully, the batch mgr will get the next session from the queue and start it and so on till it encounters an error in starting a session</a:t>
            </a:r>
            <a:endParaRPr lang="en-US" sz="900" dirty="0">
              <a:solidFill>
                <a:schemeClr val="tx1"/>
              </a:solidFill>
              <a:latin typeface="GE Inspira Pitch" pitchFamily="34" charset="0"/>
            </a:endParaRPr>
          </a:p>
        </p:txBody>
      </p:sp>
      <p:sp>
        <p:nvSpPr>
          <p:cNvPr id="118" name="Folded Corner 117"/>
          <p:cNvSpPr/>
          <p:nvPr/>
        </p:nvSpPr>
        <p:spPr>
          <a:xfrm>
            <a:off x="3267623" y="3067898"/>
            <a:ext cx="1948631" cy="508497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GE Inspira Pitch" pitchFamily="34" charset="0"/>
              </a:rPr>
              <a:t>Create batch tasks for all jobs and submit together, </a:t>
            </a:r>
            <a:r>
              <a:rPr lang="en-US" sz="900" dirty="0">
                <a:solidFill>
                  <a:schemeClr val="tx1"/>
                </a:solidFill>
                <a:latin typeface="GE Inspira Pitch" pitchFamily="34" charset="0"/>
              </a:rPr>
              <a:t>the parallel batch mgr will schedule the processing</a:t>
            </a:r>
          </a:p>
        </p:txBody>
      </p:sp>
      <p:sp>
        <p:nvSpPr>
          <p:cNvPr id="119" name="Curved Left Arrow 118"/>
          <p:cNvSpPr/>
          <p:nvPr/>
        </p:nvSpPr>
        <p:spPr>
          <a:xfrm>
            <a:off x="3782267" y="6062326"/>
            <a:ext cx="276104" cy="318977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106187" y="6042749"/>
            <a:ext cx="1024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Wait till all jobs done</a:t>
            </a:r>
            <a:endParaRPr lang="en-US" sz="800" dirty="0"/>
          </a:p>
        </p:txBody>
      </p:sp>
      <p:sp>
        <p:nvSpPr>
          <p:cNvPr id="60" name="Folded Corner 59"/>
          <p:cNvSpPr/>
          <p:nvPr/>
        </p:nvSpPr>
        <p:spPr>
          <a:xfrm>
            <a:off x="114327" y="3890189"/>
            <a:ext cx="1641321" cy="508497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GE Inspira Pitch" pitchFamily="34" charset="0"/>
              </a:rPr>
              <a:t>App can register on jobs for status notifications</a:t>
            </a:r>
            <a:endParaRPr lang="en-US" sz="900" dirty="0">
              <a:solidFill>
                <a:schemeClr val="tx1"/>
              </a:solidFill>
              <a:latin typeface="GE Inspira Pitch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95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 List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7371" y="1567543"/>
            <a:ext cx="84037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Pause / Resume processing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Abort processing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Error handling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Throw errors encountered during session/job processing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dirty="0" smtClean="0"/>
              <a:t>Handling error conditions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Logging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24051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GE Colour Palette">
      <a:dk1>
        <a:srgbClr val="1E4191"/>
      </a:dk1>
      <a:lt1>
        <a:srgbClr val="FFFFFF"/>
      </a:lt1>
      <a:dk2>
        <a:srgbClr val="FF6600"/>
      </a:dk2>
      <a:lt2>
        <a:srgbClr val="EE3324"/>
      </a:lt2>
      <a:accent1>
        <a:srgbClr val="711371"/>
      </a:accent1>
      <a:accent2>
        <a:srgbClr val="28B9F5"/>
      </a:accent2>
      <a:accent3>
        <a:srgbClr val="00AA50"/>
      </a:accent3>
      <a:accent4>
        <a:srgbClr val="CD0078"/>
      </a:accent4>
      <a:accent5>
        <a:srgbClr val="76B900"/>
      </a:accent5>
      <a:accent6>
        <a:srgbClr val="EBD70A"/>
      </a:accent6>
      <a:hlink>
        <a:srgbClr val="EE3324"/>
      </a:hlink>
      <a:folHlink>
        <a:srgbClr val="EE3324"/>
      </a:folHlink>
    </a:clrScheme>
    <a:fontScheme name="GE Fonts">
      <a:majorFont>
        <a:latin typeface="GE Inspira Pitch"/>
        <a:ea typeface=""/>
        <a:cs typeface=""/>
      </a:majorFont>
      <a:minorFont>
        <a:latin typeface="GE Inspira Pitc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4880"/>
      </a:dk2>
      <a:lt2>
        <a:srgbClr val="CECECE"/>
      </a:lt2>
      <a:accent1>
        <a:srgbClr val="004880"/>
      </a:accent1>
      <a:accent2>
        <a:srgbClr val="B3D7E8"/>
      </a:accent2>
      <a:accent3>
        <a:srgbClr val="FFFFFF"/>
      </a:accent3>
      <a:accent4>
        <a:srgbClr val="000000"/>
      </a:accent4>
      <a:accent5>
        <a:srgbClr val="AAB1C0"/>
      </a:accent5>
      <a:accent6>
        <a:srgbClr val="A2C3D2"/>
      </a:accent6>
      <a:hlink>
        <a:srgbClr val="094CAD"/>
      </a:hlink>
      <a:folHlink>
        <a:srgbClr val="4393C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4880"/>
      </a:dk2>
      <a:lt2>
        <a:srgbClr val="CECECE"/>
      </a:lt2>
      <a:accent1>
        <a:srgbClr val="004880"/>
      </a:accent1>
      <a:accent2>
        <a:srgbClr val="B3D7E8"/>
      </a:accent2>
      <a:accent3>
        <a:srgbClr val="FFFFFF"/>
      </a:accent3>
      <a:accent4>
        <a:srgbClr val="000000"/>
      </a:accent4>
      <a:accent5>
        <a:srgbClr val="AAB1C0"/>
      </a:accent5>
      <a:accent6>
        <a:srgbClr val="A2C3D2"/>
      </a:accent6>
      <a:hlink>
        <a:srgbClr val="094CAD"/>
      </a:hlink>
      <a:folHlink>
        <a:srgbClr val="4393C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</TotalTime>
  <Words>292</Words>
  <Application>Microsoft Office PowerPoint</Application>
  <PresentationFormat>On-screen Show (4:3)</PresentationFormat>
  <Paragraphs>66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blank</vt:lpstr>
      <vt:lpstr>Vav Batch processing Sequence Diagram</vt:lpstr>
      <vt:lpstr>Vav Batch processing Sequence Diagram contd.</vt:lpstr>
      <vt:lpstr>TODO List</vt:lpstr>
    </vt:vector>
  </TitlesOfParts>
  <Manager/>
  <Company>GE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Vav Batch processing Sequence Diagram</dc:title>
  <dc:subject/>
  <dc:creator>ritus</dc:creator>
  <cp:keywords>September 22, 2004 – Version 1.1</cp:keywords>
  <dc:description>General Electric Company 2004</dc:description>
  <cp:lastModifiedBy>Singh, Ritu (GE Healthcare)</cp:lastModifiedBy>
  <cp:revision>10</cp:revision>
  <cp:lastPrinted>2003-08-29T14:38:12Z</cp:lastPrinted>
  <dcterms:created xsi:type="dcterms:W3CDTF">2012-07-23T10:39:24Z</dcterms:created>
  <dcterms:modified xsi:type="dcterms:W3CDTF">2014-08-13T07:48:38Z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alette">
    <vt:lpwstr>GE Template</vt:lpwstr>
  </property>
  <property fmtid="{D5CDD505-2E9C-101B-9397-08002B2CF9AE}" pid="3" name="WizKit Template Type">
    <vt:lpwstr>Onscreen</vt:lpwstr>
  </property>
  <property fmtid="{D5CDD505-2E9C-101B-9397-08002B2CF9AE}" pid="4" name="WizKit Template Version">
    <vt:i4>4</vt:i4>
  </property>
  <property fmtid="{D5CDD505-2E9C-101B-9397-08002B2CF9AE}" pid="5" name="TB4 template version">
    <vt:r8>4</vt:r8>
  </property>
  <property fmtid="{D5CDD505-2E9C-101B-9397-08002B2CF9AE}" pid="6" name="TB4 template type">
    <vt:lpwstr>onscreen</vt:lpwstr>
  </property>
</Properties>
</file>